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0"/>
  </p:handoutMasterIdLst>
  <p:sldIdLst>
    <p:sldId id="256" r:id="rId2"/>
    <p:sldId id="277" r:id="rId3"/>
    <p:sldId id="257" r:id="rId4"/>
    <p:sldId id="258" r:id="rId5"/>
    <p:sldId id="259" r:id="rId6"/>
    <p:sldId id="260" r:id="rId7"/>
    <p:sldId id="261" r:id="rId8"/>
    <p:sldId id="262" r:id="rId9"/>
    <p:sldId id="263" r:id="rId10"/>
    <p:sldId id="264" r:id="rId11"/>
    <p:sldId id="265" r:id="rId12"/>
    <p:sldId id="269" r:id="rId13"/>
    <p:sldId id="271" r:id="rId14"/>
    <p:sldId id="272" r:id="rId15"/>
    <p:sldId id="273" r:id="rId16"/>
    <p:sldId id="274" r:id="rId17"/>
    <p:sldId id="275" r:id="rId18"/>
    <p:sldId id="276"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04" autoAdjust="0"/>
    <p:restoredTop sz="94660"/>
  </p:normalViewPr>
  <p:slideViewPr>
    <p:cSldViewPr>
      <p:cViewPr varScale="1">
        <p:scale>
          <a:sx n="68" d="100"/>
          <a:sy n="68" d="100"/>
        </p:scale>
        <p:origin x="-14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04C8E11-AD3F-419B-A9B8-D68131D55ECE}" type="datetimeFigureOut">
              <a:rPr lang="id-ID" smtClean="0"/>
              <a:t>27/07/2020</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A256C45-E3D0-4A7A-A1AD-F0655500F3AA}" type="slidenum">
              <a:rPr lang="id-ID" smtClean="0"/>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FCE0BFD3-D4BD-459D-BAE9-A44A55110C9A}" type="datetimeFigureOut">
              <a:rPr lang="id-ID" smtClean="0"/>
              <a:pPr/>
              <a:t>27/07/2020</a:t>
            </a:fld>
            <a:endParaRPr lang="id-ID"/>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id-ID"/>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C2F4FEF-2F4E-45F6-A68C-7E7DC4281488}"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E0BFD3-D4BD-459D-BAE9-A44A55110C9A}" type="datetimeFigureOut">
              <a:rPr lang="id-ID" smtClean="0"/>
              <a:pPr/>
              <a:t>27/07/2020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F4FEF-2F4E-45F6-A68C-7E7DC428148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E0BFD3-D4BD-459D-BAE9-A44A55110C9A}" type="datetimeFigureOut">
              <a:rPr lang="id-ID" smtClean="0"/>
              <a:pPr/>
              <a:t>27/07/2020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F4FEF-2F4E-45F6-A68C-7E7DC428148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FCE0BFD3-D4BD-459D-BAE9-A44A55110C9A}" type="datetimeFigureOut">
              <a:rPr lang="id-ID" smtClean="0"/>
              <a:pPr/>
              <a:t>27/07/2020</a:t>
            </a:fld>
            <a:endParaRPr lang="id-ID"/>
          </a:p>
        </p:txBody>
      </p:sp>
      <p:sp>
        <p:nvSpPr>
          <p:cNvPr id="5" name="Footer Placeholder 4"/>
          <p:cNvSpPr>
            <a:spLocks noGrp="1"/>
          </p:cNvSpPr>
          <p:nvPr>
            <p:ph type="ftr" sz="quarter" idx="11"/>
          </p:nvPr>
        </p:nvSpPr>
        <p:spPr>
          <a:xfrm>
            <a:off x="457200" y="6480969"/>
            <a:ext cx="4260056" cy="300831"/>
          </a:xfrm>
        </p:spPr>
        <p:txBody>
          <a:bodyPr/>
          <a:lstStyle/>
          <a:p>
            <a:endParaRPr lang="id-ID"/>
          </a:p>
        </p:txBody>
      </p:sp>
      <p:sp>
        <p:nvSpPr>
          <p:cNvPr id="6" name="Slide Number Placeholder 5"/>
          <p:cNvSpPr>
            <a:spLocks noGrp="1"/>
          </p:cNvSpPr>
          <p:nvPr>
            <p:ph type="sldNum" sz="quarter" idx="12"/>
          </p:nvPr>
        </p:nvSpPr>
        <p:spPr/>
        <p:txBody>
          <a:bodyPr/>
          <a:lstStyle/>
          <a:p>
            <a:fld id="{BC2F4FEF-2F4E-45F6-A68C-7E7DC4281488}"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FCE0BFD3-D4BD-459D-BAE9-A44A55110C9A}" type="datetimeFigureOut">
              <a:rPr lang="id-ID" smtClean="0"/>
              <a:pPr/>
              <a:t>27/07/2020</a:t>
            </a:fld>
            <a:endParaRPr lang="id-ID"/>
          </a:p>
        </p:txBody>
      </p:sp>
      <p:sp>
        <p:nvSpPr>
          <p:cNvPr id="5" name="Footer Placeholder 4"/>
          <p:cNvSpPr>
            <a:spLocks noGrp="1"/>
          </p:cNvSpPr>
          <p:nvPr>
            <p:ph type="ftr" sz="quarter" idx="11"/>
          </p:nvPr>
        </p:nvSpPr>
        <p:spPr>
          <a:xfrm>
            <a:off x="2619376" y="6480969"/>
            <a:ext cx="4260056" cy="300831"/>
          </a:xfrm>
        </p:spPr>
        <p:txBody>
          <a:bodyPr/>
          <a:lstStyle/>
          <a:p>
            <a:endParaRPr lang="id-ID"/>
          </a:p>
        </p:txBody>
      </p:sp>
      <p:sp>
        <p:nvSpPr>
          <p:cNvPr id="6" name="Slide Number Placeholder 5"/>
          <p:cNvSpPr>
            <a:spLocks noGrp="1"/>
          </p:cNvSpPr>
          <p:nvPr>
            <p:ph type="sldNum" sz="quarter" idx="12"/>
          </p:nvPr>
        </p:nvSpPr>
        <p:spPr>
          <a:xfrm>
            <a:off x="8451056" y="809624"/>
            <a:ext cx="502920" cy="300831"/>
          </a:xfrm>
        </p:spPr>
        <p:txBody>
          <a:bodyPr/>
          <a:lstStyle/>
          <a:p>
            <a:fld id="{BC2F4FEF-2F4E-45F6-A68C-7E7DC4281488}" type="slidenum">
              <a:rPr lang="id-ID" smtClean="0"/>
              <a:pPr/>
              <a:t>‹#›</a:t>
            </a:fld>
            <a:endParaRPr lang="id-ID"/>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FCE0BFD3-D4BD-459D-BAE9-A44A55110C9A}" type="datetimeFigureOut">
              <a:rPr lang="id-ID" smtClean="0"/>
              <a:pPr/>
              <a:t>27/07/2020</a:t>
            </a:fld>
            <a:endParaRPr lang="id-ID"/>
          </a:p>
        </p:txBody>
      </p:sp>
      <p:sp>
        <p:nvSpPr>
          <p:cNvPr id="6" name="Footer Placeholder 5"/>
          <p:cNvSpPr>
            <a:spLocks noGrp="1"/>
          </p:cNvSpPr>
          <p:nvPr>
            <p:ph type="ftr" sz="quarter" idx="11"/>
          </p:nvPr>
        </p:nvSpPr>
        <p:spPr>
          <a:xfrm>
            <a:off x="457200" y="6480969"/>
            <a:ext cx="4260056" cy="301752"/>
          </a:xfrm>
        </p:spPr>
        <p:txBody>
          <a:bodyPr/>
          <a:lstStyle/>
          <a:p>
            <a:endParaRPr lang="id-ID"/>
          </a:p>
        </p:txBody>
      </p:sp>
      <p:sp>
        <p:nvSpPr>
          <p:cNvPr id="7" name="Slide Number Placeholder 6"/>
          <p:cNvSpPr>
            <a:spLocks noGrp="1"/>
          </p:cNvSpPr>
          <p:nvPr>
            <p:ph type="sldNum" sz="quarter" idx="12"/>
          </p:nvPr>
        </p:nvSpPr>
        <p:spPr>
          <a:xfrm>
            <a:off x="7589520" y="6480969"/>
            <a:ext cx="502920" cy="301752"/>
          </a:xfrm>
        </p:spPr>
        <p:txBody>
          <a:bodyPr/>
          <a:lstStyle/>
          <a:p>
            <a:fld id="{BC2F4FEF-2F4E-45F6-A68C-7E7DC4281488}"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FCE0BFD3-D4BD-459D-BAE9-A44A55110C9A}" type="datetimeFigureOut">
              <a:rPr lang="id-ID" smtClean="0"/>
              <a:pPr/>
              <a:t>27/07/2020</a:t>
            </a:fld>
            <a:endParaRPr lang="id-ID"/>
          </a:p>
        </p:txBody>
      </p:sp>
      <p:sp>
        <p:nvSpPr>
          <p:cNvPr id="8" name="Footer Placeholder 7"/>
          <p:cNvSpPr>
            <a:spLocks noGrp="1"/>
          </p:cNvSpPr>
          <p:nvPr>
            <p:ph type="ftr" sz="quarter" idx="11"/>
          </p:nvPr>
        </p:nvSpPr>
        <p:spPr>
          <a:xfrm>
            <a:off x="457200" y="6480969"/>
            <a:ext cx="4261104" cy="301752"/>
          </a:xfrm>
        </p:spPr>
        <p:txBody>
          <a:bodyPr/>
          <a:lstStyle/>
          <a:p>
            <a:endParaRPr lang="id-ID"/>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C2F4FEF-2F4E-45F6-A68C-7E7DC4281488}"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E0BFD3-D4BD-459D-BAE9-A44A55110C9A}" type="datetimeFigureOut">
              <a:rPr lang="id-ID" smtClean="0"/>
              <a:pPr/>
              <a:t>27/07/2020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C2F4FEF-2F4E-45F6-A68C-7E7DC428148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FCE0BFD3-D4BD-459D-BAE9-A44A55110C9A}" type="datetimeFigureOut">
              <a:rPr lang="id-ID" smtClean="0"/>
              <a:pPr/>
              <a:t>27/07/2020</a:t>
            </a:fld>
            <a:endParaRPr lang="id-ID"/>
          </a:p>
        </p:txBody>
      </p:sp>
      <p:sp>
        <p:nvSpPr>
          <p:cNvPr id="3" name="Footer Placeholder 2"/>
          <p:cNvSpPr>
            <a:spLocks noGrp="1"/>
          </p:cNvSpPr>
          <p:nvPr>
            <p:ph type="ftr" sz="quarter" idx="11"/>
          </p:nvPr>
        </p:nvSpPr>
        <p:spPr>
          <a:xfrm>
            <a:off x="457200" y="6481890"/>
            <a:ext cx="4260056" cy="300831"/>
          </a:xfrm>
        </p:spPr>
        <p:txBody>
          <a:bodyPr/>
          <a:lstStyle/>
          <a:p>
            <a:endParaRPr lang="id-ID"/>
          </a:p>
        </p:txBody>
      </p:sp>
      <p:sp>
        <p:nvSpPr>
          <p:cNvPr id="4" name="Slide Number Placeholder 3"/>
          <p:cNvSpPr>
            <a:spLocks noGrp="1"/>
          </p:cNvSpPr>
          <p:nvPr>
            <p:ph type="sldNum" sz="quarter" idx="12"/>
          </p:nvPr>
        </p:nvSpPr>
        <p:spPr>
          <a:xfrm>
            <a:off x="7589520" y="6480969"/>
            <a:ext cx="502920" cy="301752"/>
          </a:xfrm>
        </p:spPr>
        <p:txBody>
          <a:bodyPr/>
          <a:lstStyle/>
          <a:p>
            <a:fld id="{BC2F4FEF-2F4E-45F6-A68C-7E7DC4281488}"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FCE0BFD3-D4BD-459D-BAE9-A44A55110C9A}" type="datetimeFigureOut">
              <a:rPr lang="id-ID" smtClean="0"/>
              <a:pPr/>
              <a:t>27/07/2020</a:t>
            </a:fld>
            <a:endParaRPr lang="id-ID"/>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C2F4FEF-2F4E-45F6-A68C-7E7DC4281488}"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FCE0BFD3-D4BD-459D-BAE9-A44A55110C9A}" type="datetimeFigureOut">
              <a:rPr lang="id-ID" smtClean="0"/>
              <a:pPr/>
              <a:t>27/07/2020</a:t>
            </a:fld>
            <a:endParaRPr lang="id-ID"/>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C2F4FEF-2F4E-45F6-A68C-7E7DC4281488}"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CE0BFD3-D4BD-459D-BAE9-A44A55110C9A}" type="datetimeFigureOut">
              <a:rPr lang="id-ID" smtClean="0"/>
              <a:pPr/>
              <a:t>27/07/2020</a:t>
            </a:fld>
            <a:endParaRPr lang="id-ID"/>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id-ID"/>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C2F4FEF-2F4E-45F6-A68C-7E7DC4281488}"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log.ryan-jenkins.com/2017/03/27/how-generation-z-will-transform-the-workplace-with-david-and-jonah-stillman-podcas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osmopolitan.co.id/article/read/7/2020/20871/wajib-baca-fakta-aplikasi-randonautica-yang-heboh-di-tikto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osmopolitan.co.id/article/read/5/2020/19699/tips-mengatasi-mimpi-buruk-di-masa-pandemi-covid-1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osmopolitan.co.id/article/read/5/2017/12038/5-fakta-unik-tentang-traveler-millennial-di-indones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Konstruksi Merdeka Belajar Bagi Generasi Z Pada pendidikan Keagamaan   </a:t>
            </a:r>
            <a:endParaRPr lang="id-ID" dirty="0"/>
          </a:p>
        </p:txBody>
      </p:sp>
      <p:sp>
        <p:nvSpPr>
          <p:cNvPr id="3" name="Subtitle 2"/>
          <p:cNvSpPr>
            <a:spLocks noGrp="1"/>
          </p:cNvSpPr>
          <p:nvPr>
            <p:ph type="subTitle" idx="1"/>
          </p:nvPr>
        </p:nvSpPr>
        <p:spPr/>
        <p:txBody>
          <a:bodyPr/>
          <a:lstStyle/>
          <a:p>
            <a:r>
              <a:rPr lang="id-ID" smtClean="0"/>
              <a:t> Maemonah</a:t>
            </a:r>
            <a:endParaRPr lang="id-ID"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Gen Z lebih suka kerja mandiri</a:t>
            </a:r>
            <a:endParaRPr lang="id-ID" dirty="0"/>
          </a:p>
        </p:txBody>
      </p:sp>
      <p:sp>
        <p:nvSpPr>
          <p:cNvPr id="3" name="Content Placeholder 2"/>
          <p:cNvSpPr>
            <a:spLocks noGrp="1"/>
          </p:cNvSpPr>
          <p:nvPr>
            <p:ph idx="1"/>
          </p:nvPr>
        </p:nvSpPr>
        <p:spPr/>
        <p:txBody>
          <a:bodyPr>
            <a:normAutofit fontScale="85000" lnSpcReduction="20000"/>
          </a:bodyPr>
          <a:lstStyle/>
          <a:p>
            <a:r>
              <a:rPr lang="id-ID" b="1" u="sng" dirty="0" smtClean="0">
                <a:hlinkClick r:id="rId2"/>
              </a:rPr>
              <a:t>71 </a:t>
            </a:r>
            <a:r>
              <a:rPr lang="id-ID" b="1" u="sng" dirty="0">
                <a:hlinkClick r:id="rId2"/>
              </a:rPr>
              <a:t>persen Gen Z</a:t>
            </a:r>
            <a:r>
              <a:rPr lang="id-ID" dirty="0"/>
              <a:t> mengaku mereka percaya kalimat “kalau kamu ingin sesuatu berjalan dengan baik, kamu harus melakukannya sendiri.” Ketika diberikan opsi untuk mengatur meja kerja, Millennial cenderung menyusun meja kerja tersebut melingkar agar lebih mudah berkolaborasi, sementara Gen Z akan lebih kompetitif dengan rekan kerja mereka dan punya mental </a:t>
            </a:r>
            <a:r>
              <a:rPr lang="id-ID" i="1" dirty="0"/>
              <a:t>do-it-yourself </a:t>
            </a:r>
            <a:r>
              <a:rPr lang="id-ID" dirty="0"/>
              <a:t>yang kuat. 69 persen Gen Z juga mengaku lebih suka punya meja kerja sendiri dibanding harus </a:t>
            </a:r>
            <a:r>
              <a:rPr lang="id-ID" i="1" dirty="0"/>
              <a:t>sharing </a:t>
            </a:r>
            <a:r>
              <a:rPr lang="id-ID" dirty="0"/>
              <a:t>dengan orang lain seperti yang biasa kita lihat di tempat kerja </a:t>
            </a:r>
            <a:r>
              <a:rPr lang="id-ID" i="1" dirty="0"/>
              <a:t>open space</a:t>
            </a:r>
            <a:r>
              <a:rPr lang="id-ID" dirty="0"/>
              <a:t> yang populer di kalangan Millennial.</a:t>
            </a:r>
          </a:p>
          <a:p>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Gen Z lebih suka menyimpan info pribadi</a:t>
            </a:r>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Tujuh puluh persen Gen Z mengaku lebih bersedia membagikan informasi personal ke binatang peliharaan dibanding dengan atasan mereka. </a:t>
            </a:r>
          </a:p>
          <a:p>
            <a:r>
              <a:rPr lang="id-ID" dirty="0" smtClean="0"/>
              <a:t>Sebagai generasi pionir digital, Millennial menggunakan media sosial untuk membagikan opini, pemikiran, dan </a:t>
            </a:r>
            <a:r>
              <a:rPr lang="id-ID" i="1" dirty="0" smtClean="0"/>
              <a:t>update </a:t>
            </a:r>
            <a:r>
              <a:rPr lang="id-ID" dirty="0" smtClean="0"/>
              <a:t>kehidupan mereka sehari-hari. Dengan makin maraknya pencurian data dan informasi, </a:t>
            </a:r>
          </a:p>
          <a:p>
            <a:r>
              <a:rPr lang="id-ID" dirty="0" smtClean="0"/>
              <a:t>Gen Z justru cenderung lebih selektif dan memikirkan ulang informasi yang ingin mereka bagi ke dunia maya. Itu sebabnya Gen Z lebih tertarik dengan aplikasi seperti Snapchat karena konten di dalamnya punya batas waktu yang singkat dibanding jejak-jejak virtual yang akan terus ada di Twitter atau Facebook.</a:t>
            </a:r>
          </a:p>
          <a:p>
            <a:pPr>
              <a:buNone/>
            </a:pPr>
            <a:r>
              <a:rPr lang="id-ID" dirty="0" smtClean="0"/>
              <a:t/>
            </a:r>
            <a:br>
              <a:rPr lang="id-ID" dirty="0" smtClean="0"/>
            </a:br>
            <a:r>
              <a:rPr lang="id-ID" dirty="0" smtClean="0"/>
              <a:t>Sumber: kosmopolitan, lifestyle, Alexander Kusumapraja, di postkan tanggal 15 Juli 2020</a:t>
            </a:r>
            <a:endParaRPr lang="id-ID"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MERDEKA BELAJAR</a:t>
            </a:r>
            <a:endParaRPr lang="id-ID" dirty="0"/>
          </a:p>
        </p:txBody>
      </p:sp>
      <p:sp>
        <p:nvSpPr>
          <p:cNvPr id="3" name="Content Placeholder 2"/>
          <p:cNvSpPr>
            <a:spLocks noGrp="1"/>
          </p:cNvSpPr>
          <p:nvPr>
            <p:ph idx="1"/>
          </p:nvPr>
        </p:nvSpPr>
        <p:spPr/>
        <p:txBody>
          <a:bodyPr>
            <a:normAutofit fontScale="85000" lnSpcReduction="20000"/>
          </a:bodyPr>
          <a:lstStyle/>
          <a:p>
            <a:r>
              <a:rPr lang="en-US" dirty="0" smtClean="0"/>
              <a:t>means freedom of learning, which is to give students the opportunity to </a:t>
            </a:r>
            <a:endParaRPr lang="id-ID" dirty="0" smtClean="0"/>
          </a:p>
          <a:p>
            <a:r>
              <a:rPr lang="id-ID" dirty="0" smtClean="0"/>
              <a:t>1. Dapat belajar secara bebas, bahagia, rileks tanpa tekanan</a:t>
            </a:r>
          </a:p>
          <a:p>
            <a:r>
              <a:rPr lang="id-ID" dirty="0" smtClean="0"/>
              <a:t>2. Dapat belajar sesuai  passion mereka</a:t>
            </a:r>
          </a:p>
          <a:p>
            <a:r>
              <a:rPr lang="id-ID" dirty="0" smtClean="0"/>
              <a:t>3. Menguasai pengetahuan sesuai keinginan mereka</a:t>
            </a:r>
          </a:p>
          <a:p>
            <a:r>
              <a:rPr lang="id-ID" dirty="0" smtClean="0"/>
              <a:t>4. Memberi beban diluar kemampuan anak adalah sesuatu yang sangat menyedihkan</a:t>
            </a:r>
          </a:p>
          <a:p>
            <a:r>
              <a:rPr lang="id-ID" dirty="0" smtClean="0"/>
              <a:t>5. terpenuhinya kebebasan belajar  maka kemandirian belajar terpeneuhi baik di sekolah maupun di rumah.</a:t>
            </a:r>
            <a:endParaRPr lang="en-US" dirty="0" smtClean="0"/>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B050"/>
                </a:solidFill>
              </a:rPr>
              <a:t>Konstruksi Baru Merdeka Belajar</a:t>
            </a:r>
            <a:endParaRPr lang="id-ID" dirty="0"/>
          </a:p>
        </p:txBody>
      </p:sp>
      <p:sp>
        <p:nvSpPr>
          <p:cNvPr id="3" name="Content Placeholder 2"/>
          <p:cNvSpPr>
            <a:spLocks noGrp="1"/>
          </p:cNvSpPr>
          <p:nvPr>
            <p:ph idx="1"/>
          </p:nvPr>
        </p:nvSpPr>
        <p:spPr/>
        <p:txBody>
          <a:bodyPr>
            <a:normAutofit fontScale="62500" lnSpcReduction="20000"/>
          </a:bodyPr>
          <a:lstStyle/>
          <a:p>
            <a:r>
              <a:rPr lang="id-ID" dirty="0" smtClean="0"/>
              <a:t>Dengan menggunakan  teori </a:t>
            </a:r>
            <a:r>
              <a:rPr lang="id-ID" b="1" dirty="0" smtClean="0">
                <a:solidFill>
                  <a:srgbClr val="FF0000"/>
                </a:solidFill>
              </a:rPr>
              <a:t>konstruksi sosial</a:t>
            </a:r>
            <a:r>
              <a:rPr lang="id-ID" dirty="0" smtClean="0"/>
              <a:t>-nya Peter L. Berger, memahami merdeka belajar yang berbasis daring ada tigal hal yang harus digarisbawahi yakni;  </a:t>
            </a:r>
            <a:r>
              <a:rPr lang="id-ID" dirty="0" smtClean="0">
                <a:solidFill>
                  <a:srgbClr val="FF0000"/>
                </a:solidFill>
              </a:rPr>
              <a:t>ekternalisasi, objektivikasi dan internalisasi. </a:t>
            </a:r>
          </a:p>
          <a:p>
            <a:r>
              <a:rPr lang="id-ID" dirty="0" smtClean="0"/>
              <a:t>Ekternalisasi dimaknai sebagai bentuk keluarnya suatu sistem lama ke dalam sistem baru  yang disebabkan oleh berbagai faktor. Contoh covid-19: Belajar di kelas diganti dengan belajar di rumah, Tatap muka langsung diganti dengan video call, </a:t>
            </a:r>
          </a:p>
          <a:p>
            <a:r>
              <a:rPr lang="id-ID" dirty="0" smtClean="0"/>
              <a:t>Objektivikasi  dimaknai sebagai  lahirnya objektivisme yang ditopang oleh kolektivitas atau argument baru; Misalnya ada belajar mandiri lewat internet, di luar kelas (prodi) yang utama dst</a:t>
            </a:r>
          </a:p>
          <a:p>
            <a:r>
              <a:rPr lang="id-ID" dirty="0" smtClean="0"/>
              <a:t>Internalisasi dimakani sebagai  pentingnya proses individuasi suatu sistem ke dalam masing-masing  anggota sebagai  proses  penguatan ikatan sosial. Sistem pembelajaran daring direspon individu dan dipahami serta dilakukan, </a:t>
            </a:r>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B050"/>
                </a:solidFill>
              </a:rPr>
              <a:t>EKTERNALISASI</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Merupakan bentuk  beralihnya </a:t>
            </a:r>
            <a:r>
              <a:rPr lang="id-ID" b="1" dirty="0" smtClean="0">
                <a:solidFill>
                  <a:srgbClr val="FF0000"/>
                </a:solidFill>
              </a:rPr>
              <a:t>paradigma </a:t>
            </a:r>
            <a:r>
              <a:rPr lang="id-ID" dirty="0" smtClean="0"/>
              <a:t>pendidikan yang lama: Guru sebagai center dalam proses pembelajaran, disiplin sekolah, kelas, sekolah,  ,  ke paradigma baru pendidikan  seperti: mencari informasi lewat internet,  laptop, kamar, kesadaran diri,  peran orang tua atau tutor. </a:t>
            </a:r>
          </a:p>
          <a:p>
            <a:r>
              <a:rPr lang="id-ID" dirty="0" smtClean="0"/>
              <a:t>Kondisi demikian  melahirkan imajinasi paradigma lama yang belum hilang  dan adanya paradigma baru yang asing </a:t>
            </a:r>
          </a:p>
          <a:p>
            <a:r>
              <a:rPr lang="id-ID" dirty="0" smtClean="0"/>
              <a:t>Peran  penggerak  aktor utama sosial seperti: sistem pendidikan,  negara, guru, orang tua menjadi sangat  urgent.  </a:t>
            </a:r>
          </a:p>
          <a:p>
            <a:r>
              <a:rPr lang="id-ID" dirty="0" smtClean="0"/>
              <a:t>Peran perangkat lunak yang meopang terjadinya proses ekternalisasi sangat dibutuhkan: Laptop, HP</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B050"/>
                </a:solidFill>
              </a:rPr>
              <a:t>OJEKTIVIKASI </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Proses suatu paradigma baru pendidikan di era covid-19 sebagai suatu realitas sosial yang objektif. Realtas sosial baru yang harus disadari oleh murid, guru, orang tua maupun  masyarakat </a:t>
            </a:r>
          </a:p>
          <a:p>
            <a:r>
              <a:rPr lang="id-ID" dirty="0" smtClean="0"/>
              <a:t>Proses pendidikan daring menjadi  new normal (kebiasaan baru) : itulah wujud objectivikasi </a:t>
            </a:r>
          </a:p>
          <a:p>
            <a:r>
              <a:rPr lang="id-ID" dirty="0" smtClean="0"/>
              <a:t>Namun demikian proses objektivikasi suatu sistem baru membutuhkan prasyarat, syarat, dan konsekuensi-konsekuensi baru.  </a:t>
            </a:r>
          </a:p>
          <a:p>
            <a:r>
              <a:rPr lang="id-ID" dirty="0" smtClean="0"/>
              <a:t>Kegagalan proses objektivikasi akan menjadikan kegagalan bagi konstruksi pendidikan baru di era covid-19</a:t>
            </a:r>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B050"/>
                </a:solidFill>
              </a:rPr>
              <a:t>INTERNALISASI</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Kesuksesan proses objektivikasi akan mendorong proses internalisasi bahwa  new-normal education menjadi suatu yang  normal (menjadi sebuah kebiasaan). Biasa Belajar dengan metode blendded (luring dan daring), biasa belajar dengan daring, biasa belajar di luar sekolah</a:t>
            </a:r>
          </a:p>
          <a:p>
            <a:r>
              <a:rPr lang="id-ID" dirty="0" smtClean="0"/>
              <a:t>Internalisasi menjadi kesadaran baru  dan kewajaran baru yang diakui dan diikuti oleh semua elemen masyarakat. Contohnya merdeka belajar menjadi kesadaran baru baik bagi generasi milleneal, generasi Z, guru, dosen dan elemen masyarakat yang lain</a:t>
            </a:r>
          </a:p>
          <a:p>
            <a:r>
              <a:rPr lang="id-ID" dirty="0" smtClean="0"/>
              <a:t>Internalisasi di  masyarakat yang maju akan melahirkan kritik baru sehingga konsep pendidikan baru akan selalu dikritisi kembali</a:t>
            </a:r>
            <a:endParaRPr lang="en-US" dirty="0" smtClean="0"/>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solidFill>
                  <a:srgbClr val="00B050"/>
                </a:solidFill>
              </a:rPr>
              <a:t>Siapkah pendidikan Agama menuju Konstruksi Pendidikan </a:t>
            </a:r>
            <a:r>
              <a:rPr lang="id-ID" dirty="0" smtClean="0">
                <a:solidFill>
                  <a:srgbClr val="00B050"/>
                </a:solidFill>
              </a:rPr>
              <a:t>Baru Merdeka Belajar</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Dengan prasyarat di atas,  upaya konstruksi baru pendidikan agama bukan perkara mudah meskipun tidak mustahil. </a:t>
            </a:r>
          </a:p>
          <a:p>
            <a:r>
              <a:rPr lang="id-ID" dirty="0" smtClean="0"/>
              <a:t>Masalahnya: </a:t>
            </a:r>
            <a:r>
              <a:rPr lang="id-ID" i="1" dirty="0" smtClean="0"/>
              <a:t>Pertama</a:t>
            </a:r>
            <a:r>
              <a:rPr lang="id-ID" dirty="0" smtClean="0"/>
              <a:t>, pendidikan agama tidak  semata   </a:t>
            </a:r>
            <a:r>
              <a:rPr lang="id-ID" b="1" dirty="0" smtClean="0">
                <a:solidFill>
                  <a:srgbClr val="FF0000"/>
                </a:solidFill>
              </a:rPr>
              <a:t>pendidikan</a:t>
            </a:r>
            <a:r>
              <a:rPr lang="id-ID" dirty="0" smtClean="0"/>
              <a:t>  tetapi juga </a:t>
            </a:r>
            <a:r>
              <a:rPr lang="id-ID" b="1" dirty="0" smtClean="0">
                <a:solidFill>
                  <a:srgbClr val="FF0000"/>
                </a:solidFill>
              </a:rPr>
              <a:t>agama</a:t>
            </a:r>
            <a:r>
              <a:rPr lang="id-ID" b="1" dirty="0" smtClean="0"/>
              <a:t>. </a:t>
            </a:r>
            <a:r>
              <a:rPr lang="id-ID" dirty="0" smtClean="0"/>
              <a:t>Dua hal yang bisa jadi berjalan dalam proses konstruksi dan terdampak </a:t>
            </a:r>
            <a:r>
              <a:rPr lang="id-ID" dirty="0" smtClean="0"/>
              <a:t>merdeka belajar tetapi arah </a:t>
            </a:r>
            <a:r>
              <a:rPr lang="id-ID" dirty="0" smtClean="0"/>
              <a:t>dan responnya bisa jadi berbeda-beda.  Itulah dilema sekaligus tantangan bagi para pemerhati pendidikan agama. </a:t>
            </a:r>
          </a:p>
          <a:p>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i="1" dirty="0" smtClean="0"/>
              <a:t>Kedua</a:t>
            </a:r>
            <a:r>
              <a:rPr lang="id-ID" dirty="0" smtClean="0"/>
              <a:t>, pendidikan  </a:t>
            </a:r>
            <a:r>
              <a:rPr lang="id-ID" dirty="0" smtClean="0"/>
              <a:t>ke agama-an </a:t>
            </a:r>
            <a:r>
              <a:rPr lang="id-ID" dirty="0" smtClean="0"/>
              <a:t>sesungguhnya  memiliki </a:t>
            </a:r>
            <a:r>
              <a:rPr lang="id-ID" b="1" dirty="0" smtClean="0">
                <a:solidFill>
                  <a:srgbClr val="FF0000"/>
                </a:solidFill>
              </a:rPr>
              <a:t>modal besar</a:t>
            </a:r>
            <a:r>
              <a:rPr lang="id-ID" dirty="0" smtClean="0"/>
              <a:t> dalam proses rekayasa sosial menuju konstruksi  sosial baru karena di sana ada tokoh agama sekaligus tokoh pendidikan  yang mampu menggerakan masyarakatnya</a:t>
            </a:r>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Generasi Milenial dan generasi Z</a:t>
            </a:r>
            <a:endParaRPr lang="id-ID" dirty="0"/>
          </a:p>
        </p:txBody>
      </p:sp>
      <p:sp>
        <p:nvSpPr>
          <p:cNvPr id="3" name="Content Placeholder 2"/>
          <p:cNvSpPr>
            <a:spLocks noGrp="1"/>
          </p:cNvSpPr>
          <p:nvPr>
            <p:ph idx="1"/>
          </p:nvPr>
        </p:nvSpPr>
        <p:spPr/>
        <p:txBody>
          <a:bodyPr/>
          <a:lstStyle/>
          <a:p>
            <a:r>
              <a:rPr lang="id-ID" dirty="0" smtClean="0"/>
              <a:t>Perbedaan Generasi Milenial</a:t>
            </a:r>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Pembagian generasi</a:t>
            </a:r>
            <a:endParaRPr lang="id-ID" dirty="0"/>
          </a:p>
        </p:txBody>
      </p:sp>
      <p:sp>
        <p:nvSpPr>
          <p:cNvPr id="3" name="Content Placeholder 2"/>
          <p:cNvSpPr>
            <a:spLocks noGrp="1"/>
          </p:cNvSpPr>
          <p:nvPr>
            <p:ph idx="1"/>
          </p:nvPr>
        </p:nvSpPr>
        <p:spPr/>
        <p:txBody>
          <a:bodyPr>
            <a:normAutofit fontScale="85000" lnSpcReduction="20000"/>
          </a:bodyPr>
          <a:lstStyle/>
          <a:p>
            <a:r>
              <a:rPr lang="id-ID" dirty="0"/>
              <a:t>Baby Boomers: Lahir antara tahun 1944 sampai 1964 dan saat ini berusia antara 56 sampai 76 tahun</a:t>
            </a:r>
            <a:r>
              <a:rPr lang="id-ID" dirty="0" smtClean="0"/>
              <a:t>.</a:t>
            </a:r>
          </a:p>
          <a:p>
            <a:r>
              <a:rPr lang="fi-FI" dirty="0"/>
              <a:t>Gen X: Lahir antara tahun 1965 sampai 1979 dan saat ini berusia antara 41 sampai 55 tahun</a:t>
            </a:r>
            <a:r>
              <a:rPr lang="fi-FI" dirty="0" smtClean="0"/>
              <a:t>.</a:t>
            </a:r>
            <a:endParaRPr lang="id-ID" dirty="0" smtClean="0"/>
          </a:p>
          <a:p>
            <a:r>
              <a:rPr lang="id-ID" dirty="0"/>
              <a:t>Gen Y/Millennial: Lahir antara tahun 1980 sampai 1994 dan saat ini berusia antara 26 sampai 40 tahun</a:t>
            </a:r>
            <a:r>
              <a:rPr lang="id-ID" dirty="0" smtClean="0"/>
              <a:t>.</a:t>
            </a:r>
          </a:p>
          <a:p>
            <a:r>
              <a:rPr lang="id-ID" dirty="0"/>
              <a:t>Gen Z: Lahir antara tahun 1995 sampai 2015 dan saat ini berusia antara 5 sampai 25 tahun.</a:t>
            </a:r>
          </a:p>
          <a:p>
            <a:r>
              <a:rPr lang="id-ID" dirty="0" smtClean="0"/>
              <a:t/>
            </a:r>
            <a:br>
              <a:rPr lang="id-ID" dirty="0" smtClean="0"/>
            </a:br>
            <a:endParaRPr lang="id-ID"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Perbedaan antara Generasi Y dan Z</a:t>
            </a:r>
            <a:endParaRPr lang="id-ID" dirty="0"/>
          </a:p>
        </p:txBody>
      </p:sp>
      <p:sp>
        <p:nvSpPr>
          <p:cNvPr id="3" name="Content Placeholder 2"/>
          <p:cNvSpPr>
            <a:spLocks noGrp="1"/>
          </p:cNvSpPr>
          <p:nvPr>
            <p:ph idx="1"/>
          </p:nvPr>
        </p:nvSpPr>
        <p:spPr/>
        <p:txBody>
          <a:bodyPr>
            <a:normAutofit fontScale="92500" lnSpcReduction="20000"/>
          </a:bodyPr>
          <a:lstStyle/>
          <a:p>
            <a:r>
              <a:rPr lang="id-ID" b="1" dirty="0"/>
              <a:t>1. </a:t>
            </a:r>
            <a:r>
              <a:rPr lang="id-ID" b="1" i="1" dirty="0"/>
              <a:t>Attention span </a:t>
            </a:r>
            <a:r>
              <a:rPr lang="id-ID" b="1" dirty="0"/>
              <a:t>yang rendah.</a:t>
            </a:r>
          </a:p>
          <a:p>
            <a:pPr>
              <a:buNone/>
            </a:pPr>
            <a:r>
              <a:rPr lang="id-ID" dirty="0" smtClean="0"/>
              <a:t>a.  Gen </a:t>
            </a:r>
            <a:r>
              <a:rPr lang="id-ID" dirty="0"/>
              <a:t>Z lahir di kala internet dan media sosial sudah menjadi bagian </a:t>
            </a:r>
            <a:r>
              <a:rPr lang="id-ID" dirty="0" smtClean="0"/>
              <a:t>keseharian. </a:t>
            </a:r>
          </a:p>
          <a:p>
            <a:pPr>
              <a:buNone/>
            </a:pPr>
            <a:r>
              <a:rPr lang="id-ID" dirty="0" smtClean="0"/>
              <a:t>b. Gen Z sering menggunalkan  </a:t>
            </a:r>
            <a:r>
              <a:rPr lang="id-ID" dirty="0"/>
              <a:t>seperti Instagram Story dan</a:t>
            </a:r>
            <a:r>
              <a:rPr lang="id-ID" b="1" u="sng" dirty="0">
                <a:hlinkClick r:id="rId2"/>
              </a:rPr>
              <a:t> </a:t>
            </a:r>
            <a:r>
              <a:rPr lang="id-ID" dirty="0" smtClean="0">
                <a:hlinkClick r:id="rId2"/>
              </a:rPr>
              <a:t>TikTok</a:t>
            </a:r>
            <a:r>
              <a:rPr lang="id-ID" dirty="0" smtClean="0"/>
              <a:t>, Snapchat</a:t>
            </a:r>
            <a:r>
              <a:rPr lang="id-ID" dirty="0"/>
              <a:t> umumnya berdurasi super singkat </a:t>
            </a:r>
            <a:endParaRPr lang="id-ID" dirty="0" smtClean="0"/>
          </a:p>
          <a:p>
            <a:pPr marL="514350" indent="-514350">
              <a:buAutoNum type="alphaLcPeriod" startAt="3"/>
            </a:pPr>
            <a:r>
              <a:rPr lang="id-ID" dirty="0" smtClean="0"/>
              <a:t>Terbiasa </a:t>
            </a:r>
            <a:r>
              <a:rPr lang="id-ID" dirty="0"/>
              <a:t>memroses sebuah informasi dengan </a:t>
            </a:r>
            <a:r>
              <a:rPr lang="id-ID" dirty="0" smtClean="0"/>
              <a:t>cepat.  </a:t>
            </a:r>
          </a:p>
          <a:p>
            <a:pPr marL="514350" indent="-514350">
              <a:buAutoNum type="alphaLcPeriod" startAt="3"/>
            </a:pPr>
            <a:r>
              <a:rPr lang="id-ID" dirty="0" smtClean="0"/>
              <a:t>Fokus </a:t>
            </a:r>
            <a:r>
              <a:rPr lang="id-ID" dirty="0"/>
              <a:t>mereka juga mudah teralihkan dan </a:t>
            </a:r>
            <a:r>
              <a:rPr lang="id-ID" i="1" dirty="0"/>
              <a:t>attention span</a:t>
            </a:r>
            <a:r>
              <a:rPr lang="id-ID" dirty="0"/>
              <a:t> mereka lebih rendah dari generasi sebelumnya.</a:t>
            </a:r>
          </a:p>
          <a:p>
            <a:endParaRPr lang="id-ID"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Terbiasa </a:t>
            </a:r>
            <a:r>
              <a:rPr lang="id-ID" b="1" i="1" dirty="0" smtClean="0"/>
              <a:t>multi-tasking</a:t>
            </a:r>
            <a:endParaRPr lang="id-ID" dirty="0"/>
          </a:p>
        </p:txBody>
      </p:sp>
      <p:sp>
        <p:nvSpPr>
          <p:cNvPr id="3" name="Content Placeholder 2"/>
          <p:cNvSpPr>
            <a:spLocks noGrp="1"/>
          </p:cNvSpPr>
          <p:nvPr>
            <p:ph idx="1"/>
          </p:nvPr>
        </p:nvSpPr>
        <p:spPr/>
        <p:txBody>
          <a:bodyPr>
            <a:normAutofit/>
          </a:bodyPr>
          <a:lstStyle/>
          <a:p>
            <a:pPr>
              <a:buNone/>
            </a:pPr>
            <a:endParaRPr lang="id-ID" b="1" dirty="0"/>
          </a:p>
          <a:p>
            <a:pPr>
              <a:buNone/>
            </a:pPr>
            <a:r>
              <a:rPr lang="id-ID" dirty="0" smtClean="0"/>
              <a:t>	Meskipun </a:t>
            </a:r>
            <a:r>
              <a:rPr lang="id-ID" dirty="0"/>
              <a:t>lebih sulit fokus dibanding Millennial, namun Gen Z lebih terbiasa </a:t>
            </a:r>
            <a:r>
              <a:rPr lang="id-ID" i="1" dirty="0"/>
              <a:t>multi-tasking</a:t>
            </a:r>
            <a:r>
              <a:rPr lang="id-ID" dirty="0"/>
              <a:t>. Mereka terbiasa mengerjakan tugas namun masih tetap bisa </a:t>
            </a:r>
            <a:r>
              <a:rPr lang="id-ID" dirty="0" smtClean="0"/>
              <a:t>sambil, membalas chat ataupun video call.</a:t>
            </a:r>
            <a:endParaRPr lang="id-ID" dirty="0"/>
          </a:p>
          <a:p>
            <a:endParaRPr lang="id-ID" dirty="0"/>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Gen Z lebih berani wirausaha.</a:t>
            </a:r>
            <a:endParaRPr lang="id-ID" dirty="0"/>
          </a:p>
        </p:txBody>
      </p:sp>
      <p:sp>
        <p:nvSpPr>
          <p:cNvPr id="3" name="Content Placeholder 2"/>
          <p:cNvSpPr>
            <a:spLocks noGrp="1"/>
          </p:cNvSpPr>
          <p:nvPr>
            <p:ph idx="1"/>
          </p:nvPr>
        </p:nvSpPr>
        <p:spPr/>
        <p:txBody>
          <a:bodyPr>
            <a:normAutofit fontScale="92500" lnSpcReduction="20000"/>
          </a:bodyPr>
          <a:lstStyle/>
          <a:p>
            <a:pPr>
              <a:buNone/>
            </a:pPr>
            <a:endParaRPr lang="id-ID" b="1" dirty="0"/>
          </a:p>
          <a:p>
            <a:pPr marL="514350" indent="-514350">
              <a:buAutoNum type="alphaLcPeriod"/>
            </a:pPr>
            <a:r>
              <a:rPr lang="id-ID" dirty="0" smtClean="0"/>
              <a:t>Sebagian </a:t>
            </a:r>
            <a:r>
              <a:rPr lang="id-ID" dirty="0"/>
              <a:t>Millennial lebih nyaman memilih jalur karier sebagai pegawai di sebuah perusahaan sementara sebagian lain berani membuka usahanya sendiri sebagai </a:t>
            </a:r>
            <a:r>
              <a:rPr lang="id-ID" i="1" dirty="0"/>
              <a:t>entrepreneur</a:t>
            </a:r>
            <a:r>
              <a:rPr lang="id-ID" dirty="0"/>
              <a:t>. </a:t>
            </a:r>
            <a:endParaRPr lang="id-ID" dirty="0" smtClean="0"/>
          </a:p>
          <a:p>
            <a:pPr marL="514350" indent="-514350">
              <a:buAutoNum type="alphaLcPeriod"/>
            </a:pPr>
            <a:r>
              <a:rPr lang="id-ID" dirty="0" smtClean="0"/>
              <a:t>Kultur</a:t>
            </a:r>
            <a:r>
              <a:rPr lang="id-ID" dirty="0"/>
              <a:t> </a:t>
            </a:r>
            <a:r>
              <a:rPr lang="id-ID" i="1" dirty="0"/>
              <a:t>entrepreneurship</a:t>
            </a:r>
            <a:r>
              <a:rPr lang="id-ID" dirty="0"/>
              <a:t> ini akan semakin kuat di Gen Z karena mereka telah melihat banyak contoh yang sukses dari berwirausaha dan pada dasarnya mereka menginginkan lingkungan kerja yang lebih independen dan tidak kaku.</a:t>
            </a:r>
          </a:p>
          <a:p>
            <a:endParaRPr lang="id-ID" dirty="0"/>
          </a:p>
        </p:txBody>
      </p:sp>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Gen Z berpikir dan berpandangan lebih global.</a:t>
            </a:r>
            <a:br>
              <a:rPr lang="id-ID" b="1" dirty="0" smtClean="0"/>
            </a:br>
            <a:endParaRPr lang="id-ID" dirty="0"/>
          </a:p>
        </p:txBody>
      </p:sp>
      <p:sp>
        <p:nvSpPr>
          <p:cNvPr id="3" name="Content Placeholder 2"/>
          <p:cNvSpPr>
            <a:spLocks noGrp="1"/>
          </p:cNvSpPr>
          <p:nvPr>
            <p:ph idx="1"/>
          </p:nvPr>
        </p:nvSpPr>
        <p:spPr/>
        <p:txBody>
          <a:bodyPr>
            <a:normAutofit fontScale="70000" lnSpcReduction="20000"/>
          </a:bodyPr>
          <a:lstStyle/>
          <a:p>
            <a:pPr>
              <a:buNone/>
            </a:pPr>
            <a:endParaRPr lang="id-ID" b="1" dirty="0"/>
          </a:p>
          <a:p>
            <a:r>
              <a:rPr lang="id-ID" dirty="0"/>
              <a:t>Millennial dianggap sebagai generasi global pertama karena mereka tumbuh seiring perkembangan internet, namun </a:t>
            </a:r>
            <a:endParaRPr lang="id-ID" dirty="0" smtClean="0"/>
          </a:p>
          <a:p>
            <a:r>
              <a:rPr lang="id-ID" dirty="0" smtClean="0"/>
              <a:t>Gen </a:t>
            </a:r>
            <a:r>
              <a:rPr lang="id-ID" dirty="0"/>
              <a:t>Z adalah generasi yang lahir ketika sistem internet dan jaringan global sudah tertata mapan dan dunia sudah semakin “dekat” </a:t>
            </a:r>
            <a:r>
              <a:rPr lang="id-ID" dirty="0" smtClean="0"/>
              <a:t>. </a:t>
            </a:r>
          </a:p>
          <a:p>
            <a:r>
              <a:rPr lang="id-ID" dirty="0" smtClean="0"/>
              <a:t>Hal </a:t>
            </a:r>
            <a:r>
              <a:rPr lang="id-ID" dirty="0"/>
              <a:t>ini membuat banyak Gen Z lebih terbiasa menerima informasi dari mancanegara dan bagaimana peristiwa di belahan </a:t>
            </a:r>
            <a:r>
              <a:rPr lang="id-ID" dirty="0" smtClean="0"/>
              <a:t>dunia.</a:t>
            </a:r>
          </a:p>
          <a:p>
            <a:r>
              <a:rPr lang="id-ID" dirty="0" smtClean="0"/>
              <a:t> </a:t>
            </a:r>
            <a:r>
              <a:rPr lang="id-ID" dirty="0"/>
              <a:t>S</a:t>
            </a:r>
            <a:r>
              <a:rPr lang="id-ID" dirty="0" smtClean="0"/>
              <a:t>emakin </a:t>
            </a:r>
            <a:r>
              <a:rPr lang="id-ID" dirty="0"/>
              <a:t>familiar dengan konsep </a:t>
            </a:r>
            <a:r>
              <a:rPr lang="id-ID" i="1" dirty="0"/>
              <a:t>diversity </a:t>
            </a:r>
            <a:r>
              <a:rPr lang="id-ID" dirty="0"/>
              <a:t>dan isu sosial. Rata-rata Gen Z memiliki ponsel pertama mereka di umur 10,3 tahun  </a:t>
            </a:r>
            <a:endParaRPr lang="id-ID" dirty="0" smtClean="0"/>
          </a:p>
          <a:p>
            <a:r>
              <a:rPr lang="id-ID" i="1" dirty="0" smtClean="0"/>
              <a:t>smartphone</a:t>
            </a:r>
            <a:r>
              <a:rPr lang="id-ID" i="1" dirty="0"/>
              <a:t> </a:t>
            </a:r>
            <a:r>
              <a:rPr lang="id-ID" dirty="0"/>
              <a:t>menjadi metode komunikasi pilihan mereka. Rata-rata, Gen Z menghabiskan 3 jam per hari di </a:t>
            </a:r>
            <a:r>
              <a:rPr lang="id-ID" i="1" dirty="0"/>
              <a:t>gadget </a:t>
            </a:r>
            <a:r>
              <a:rPr lang="id-ID" dirty="0"/>
              <a:t>mereka.</a:t>
            </a:r>
          </a:p>
          <a:p>
            <a:endParaRPr lang="id-ID" dirty="0"/>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Gen Z lebih realistis sementara Millennial lebih idealis.</a:t>
            </a:r>
            <a:br>
              <a:rPr lang="id-ID" b="1" dirty="0" smtClean="0"/>
            </a:b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Millennial </a:t>
            </a:r>
            <a:r>
              <a:rPr lang="id-ID" dirty="0"/>
              <a:t>dianggap generasi berpandangan optimis karena mereka tumbuh besar ketika ekonomi masih cenderung stabil dan reformasi membawa harapan baru bagi kehidupan yang lebih baik </a:t>
            </a:r>
            <a:endParaRPr lang="id-ID" dirty="0" smtClean="0"/>
          </a:p>
          <a:p>
            <a:r>
              <a:rPr lang="id-ID" dirty="0" smtClean="0"/>
              <a:t>Sementara </a:t>
            </a:r>
            <a:r>
              <a:rPr lang="id-ID" dirty="0"/>
              <a:t>Gen Z tumbuh besar melihat berbagai peristiwa yang mengubah dunia, termasuk </a:t>
            </a:r>
            <a:r>
              <a:rPr lang="id-ID" b="1" u="sng" dirty="0">
                <a:hlinkClick r:id="rId2"/>
              </a:rPr>
              <a:t>pandemi COVID-19</a:t>
            </a:r>
            <a:r>
              <a:rPr lang="id-ID" dirty="0"/>
              <a:t> dan tantangan finansial yang dihadapi orangtua, lingkungan, ataupun diri mereka sendiri. </a:t>
            </a:r>
            <a:endParaRPr lang="id-ID" dirty="0" smtClean="0"/>
          </a:p>
          <a:p>
            <a:r>
              <a:rPr lang="id-ID" dirty="0" smtClean="0"/>
              <a:t>Banyak </a:t>
            </a:r>
            <a:r>
              <a:rPr lang="id-ID" dirty="0"/>
              <a:t>yang memperkirakan bahwa Gen Z akan tumbuh menjadi generasi yang lebih paham pentingnya berinvestasi untuk jangka panjang dibanding banyak Millennial yang mengusung semangat YOLO (</a:t>
            </a:r>
            <a:r>
              <a:rPr lang="id-ID" i="1" dirty="0"/>
              <a:t>You Only Live Once</a:t>
            </a:r>
            <a:r>
              <a:rPr lang="id-ID" dirty="0"/>
              <a:t>).</a:t>
            </a:r>
          </a:p>
          <a:p>
            <a:endParaRPr lang="id-ID" dirty="0"/>
          </a:p>
        </p:txBody>
      </p:sp>
    </p:spTree>
  </p:cSld>
  <p:clrMapOvr>
    <a:masterClrMapping/>
  </p:clrMapOvr>
  <p:transition>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Gen Z fokus menabung sementara Millennial fokus mencari pengalaman.</a:t>
            </a:r>
            <a:br>
              <a:rPr lang="id-ID" b="1" dirty="0" smtClean="0"/>
            </a:b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Anak </a:t>
            </a:r>
            <a:r>
              <a:rPr lang="id-ID" dirty="0"/>
              <a:t>muda saat ini cenderung lebih tertarik menyimpan uang dengan menabung atau berinvestasi dibanding ketika generasi Millennial berada di usia yang sama. </a:t>
            </a:r>
            <a:endParaRPr lang="id-ID" dirty="0" smtClean="0"/>
          </a:p>
          <a:p>
            <a:r>
              <a:rPr lang="id-ID" dirty="0" smtClean="0"/>
              <a:t>Gen </a:t>
            </a:r>
            <a:r>
              <a:rPr lang="id-ID" dirty="0"/>
              <a:t>Z lebih tertarik mengeluarkan uang untuk sesuatu yang punya </a:t>
            </a:r>
            <a:r>
              <a:rPr lang="id-ID" i="1" dirty="0"/>
              <a:t>value </a:t>
            </a:r>
            <a:r>
              <a:rPr lang="id-ID" dirty="0"/>
              <a:t>dan berkualitas tinggi, sementara generasi Millennial adalah generasi yang lebih tertarik dengan proses membeli barang itu sendiri dan gemar mencari pengalaman baru dengan </a:t>
            </a:r>
            <a:r>
              <a:rPr lang="id-ID" b="1" i="1" u="sng" dirty="0">
                <a:hlinkClick r:id="rId2"/>
              </a:rPr>
              <a:t>traveling</a:t>
            </a:r>
            <a:r>
              <a:rPr lang="id-ID" i="1" dirty="0"/>
              <a:t>.</a:t>
            </a:r>
            <a:endParaRPr lang="id-ID" dirty="0"/>
          </a:p>
          <a:p>
            <a:endParaRPr lang="id-ID" dirty="0"/>
          </a:p>
        </p:txBody>
      </p:sp>
    </p:spTree>
  </p:cSld>
  <p:clrMapOvr>
    <a:masterClrMapping/>
  </p:clrMapOvr>
  <p:transition>
    <p:pull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773</TotalTime>
  <Words>906</Words>
  <Application>Microsoft Office PowerPoint</Application>
  <PresentationFormat>On-screen Show (4:3)</PresentationFormat>
  <Paragraphs>74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Verve</vt:lpstr>
      <vt:lpstr>Konstruksi Merdeka Belajar Bagi Generasi Z Pada pendidikan Keagamaan   </vt:lpstr>
      <vt:lpstr>Generasi Milenial dan generasi Z</vt:lpstr>
      <vt:lpstr>Pembagian generasi</vt:lpstr>
      <vt:lpstr>Perbedaan antara Generasi Y dan Z</vt:lpstr>
      <vt:lpstr>Terbiasa multi-tasking</vt:lpstr>
      <vt:lpstr>Gen Z lebih berani wirausaha.</vt:lpstr>
      <vt:lpstr>Gen Z berpikir dan berpandangan lebih global. </vt:lpstr>
      <vt:lpstr>Gen Z lebih realistis sementara Millennial lebih idealis. </vt:lpstr>
      <vt:lpstr>Gen Z fokus menabung sementara Millennial fokus mencari pengalaman. </vt:lpstr>
      <vt:lpstr>Gen Z lebih suka kerja mandiri</vt:lpstr>
      <vt:lpstr>Gen Z lebih suka menyimpan info pribadi</vt:lpstr>
      <vt:lpstr>MERDEKA BELAJAR</vt:lpstr>
      <vt:lpstr>Konstruksi Baru Merdeka Belajar</vt:lpstr>
      <vt:lpstr>EKTERNALISASI</vt:lpstr>
      <vt:lpstr>OJEKTIVIKASI </vt:lpstr>
      <vt:lpstr>INTERNALISASI</vt:lpstr>
      <vt:lpstr>Siapkah pendidikan Agama menuju Konstruksi Pendidikan Baru Merdeka Belajar</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Generasi Milenial dan generasi Z</dc:title>
  <dc:creator>tarbiyah</dc:creator>
  <cp:lastModifiedBy>tarbiyah</cp:lastModifiedBy>
  <cp:revision>48</cp:revision>
  <dcterms:created xsi:type="dcterms:W3CDTF">2020-07-23T01:31:58Z</dcterms:created>
  <dcterms:modified xsi:type="dcterms:W3CDTF">2020-07-27T02:09:55Z</dcterms:modified>
</cp:coreProperties>
</file>